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90" r:id="rId11"/>
    <p:sldId id="289" r:id="rId12"/>
    <p:sldId id="291" r:id="rId13"/>
    <p:sldId id="292" r:id="rId14"/>
    <p:sldId id="264" r:id="rId15"/>
    <p:sldId id="269" r:id="rId16"/>
    <p:sldId id="270" r:id="rId17"/>
    <p:sldId id="271" r:id="rId18"/>
    <p:sldId id="273" r:id="rId19"/>
    <p:sldId id="272" r:id="rId20"/>
    <p:sldId id="275" r:id="rId21"/>
    <p:sldId id="276" r:id="rId22"/>
    <p:sldId id="278" r:id="rId23"/>
    <p:sldId id="286" r:id="rId24"/>
    <p:sldId id="280" r:id="rId25"/>
    <p:sldId id="284" r:id="rId26"/>
    <p:sldId id="283" r:id="rId27"/>
    <p:sldId id="282" r:id="rId28"/>
    <p:sldId id="287" r:id="rId29"/>
    <p:sldId id="288" r:id="rId30"/>
    <p:sldId id="262" r:id="rId31"/>
    <p:sldId id="266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Garamond" panose="02020404030301010803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ADAD"/>
    <a:srgbClr val="FF0000"/>
    <a:srgbClr val="E250C3"/>
    <a:srgbClr val="4A86E8"/>
    <a:srgbClr val="212121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85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68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717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033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24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77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41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11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40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944e6e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944e6e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04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382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931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62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211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14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06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69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41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37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944e6e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944e6e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2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98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e944e6e8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e944e6e8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944e6e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944e6e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55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6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eaee290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eaee290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 YIELDS –r BUT WE USE ABSOLUTE VALUE INSTEAD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526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ambria Math"/>
              <a:buNone/>
              <a:defRPr sz="52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None/>
              <a:defRPr sz="2800"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■"/>
              <a:defRPr sz="1200">
                <a:latin typeface="Garamond"/>
                <a:ea typeface="Garamond"/>
                <a:cs typeface="Garamond"/>
                <a:sym typeface="Garamond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●"/>
              <a:defRPr sz="1200">
                <a:latin typeface="Garamond"/>
                <a:ea typeface="Garamond"/>
                <a:cs typeface="Garamond"/>
                <a:sym typeface="Garamond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Garamond"/>
              <a:buChar char="○"/>
              <a:defRPr sz="1200">
                <a:latin typeface="Garamond"/>
                <a:ea typeface="Garamond"/>
                <a:cs typeface="Garamond"/>
                <a:sym typeface="Garamond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 Math"/>
              <a:buNone/>
              <a:defRPr sz="2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mbria Math"/>
              <a:buChar char="●"/>
              <a:defRPr sz="18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●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ria Math"/>
              <a:buChar char="○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ria Math"/>
              <a:buChar char="■"/>
              <a:defRPr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Spherical/Cylindrical Coordinates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6"/>
                <a:ext cx="8520600" cy="1045323"/>
              </a:xfrm>
              <a:prstGeom prst="rect">
                <a:avLst/>
              </a:prstGeom>
              <a:blipFill>
                <a:blip r:embed="rId3"/>
                <a:stretch>
                  <a:fillRect l="-1073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60631A-5B9A-48A3-B05C-5164A56E0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61" y="2226345"/>
            <a:ext cx="4865677" cy="27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5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91928"/>
              </a:xfrm>
              <a:prstGeom prst="rect">
                <a:avLst/>
              </a:prstGeom>
              <a:blipFill>
                <a:blip r:embed="rId3"/>
                <a:stretch>
                  <a:fillRect l="-107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/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CA5C74-2DFD-423D-B18A-FEA6DD0B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203" y="2344818"/>
                <a:ext cx="2509594" cy="2214389"/>
              </a:xfrm>
              <a:prstGeom prst="rect">
                <a:avLst/>
              </a:prstGeom>
              <a:blipFill>
                <a:blip r:embed="rId4"/>
                <a:stretch>
                  <a:fillRect l="-3641" t="-2204" r="-3398" b="-3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51880"/>
              </a:xfrm>
              <a:prstGeom prst="rect">
                <a:avLst/>
              </a:prstGeom>
              <a:blipFill>
                <a:blip r:embed="rId3"/>
                <a:stretch>
                  <a:fillRect l="-107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/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2400" dirty="0">
                    <a:solidFill>
                      <a:srgbClr val="ADADAD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DADAD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𝑟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2857B4-A012-4D9F-8C22-78873297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18121"/>
                <a:ext cx="3744368" cy="2189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x[r, s, t] = r Cos[t]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y[r, s, t] = r Sin[t]</a:t>
                </a:r>
              </a:p>
              <a:p>
                <a:pPr lvl="0">
                  <a:spcAft>
                    <a:spcPts val="1600"/>
                  </a:spcAft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z[r, s, t] =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</a:t>
                </a:r>
              </a:p>
              <a:p>
                <a:pPr lvl="0">
                  <a:spcAft>
                    <a:spcPts val="1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𝑥𝑦𝑧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82" y="2318121"/>
                <a:ext cx="2509594" cy="2214389"/>
              </a:xfrm>
              <a:prstGeom prst="rect">
                <a:avLst/>
              </a:prstGeom>
              <a:blipFill>
                <a:blip r:embed="rId5"/>
                <a:stretch>
                  <a:fillRect l="-3893" t="-2198" r="-340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0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Familiar Problem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Find the volume of the region bounded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400" dirty="0"/>
                  <a:t>-plane.</a:t>
                </a:r>
                <a:endParaRPr lang="en-US" dirty="0"/>
              </a:p>
            </p:txBody>
          </p:sp>
        </mc:Choice>
        <mc:Fallback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77387"/>
                <a:ext cx="8520600" cy="965229"/>
              </a:xfrm>
              <a:prstGeom prst="rect">
                <a:avLst/>
              </a:prstGeom>
              <a:blipFill>
                <a:blip r:embed="rId3"/>
                <a:stretch>
                  <a:fillRect l="-1073" b="-1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/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0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𝑟</m:t>
                    </m:r>
                    <m:r>
                      <a:rPr lang="en-US" sz="2400" i="1" smtClean="0">
                        <a:solidFill>
                          <a:srgbClr val="ADADAD"/>
                        </a:solidFill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ADADAD"/>
                            </a:solidFill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𝑠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1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</a:rPr>
                      <m:t>0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𝑡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≤</m:t>
                    </m:r>
                    <m:r>
                      <a:rPr lang="en-US" sz="2400" i="1">
                        <a:solidFill>
                          <a:srgbClr val="ADADAD"/>
                        </a:solidFill>
                      </a:rPr>
                      <m:t>2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</a:rPr>
                      <m:t>π</m:t>
                    </m:r>
                  </m:oMath>
                </a14:m>
                <a:endParaRPr lang="en-US" sz="2400" dirty="0">
                  <a:solidFill>
                    <a:srgbClr val="ADADAD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7208A0-6FEE-4AB1-A01E-97300AC9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8" y="2531359"/>
                <a:ext cx="1893206" cy="169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/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𝑥𝑦𝑧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𝑟𝑠𝑡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𝑥𝑦𝑧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sup>
                      <m:e>
                        <m:nary>
                          <m:naryPr>
                            <m:ctrlP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rad>
                              </m:sup>
                              <m:e>
                                <m:r>
                                  <a:rPr lang="en-US" sz="24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nary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 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 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nary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 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sz="240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BC8396-69EA-4493-BEC1-070B1AC1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58" y="2122476"/>
                <a:ext cx="6287334" cy="23894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2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</a:t>
            </a:r>
            <a:r>
              <a:rPr lang="en" sz="3600" dirty="0"/>
              <a:t> Coordinates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dirty="0"/>
                  <a:t>New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8795" y="1277387"/>
                <a:ext cx="6526402" cy="640800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9D878D2-866A-46E1-9737-8EB48F197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9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 Comparison of Variables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8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2400" u="sng" dirty="0"/>
                  <a:t>Cylindrical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2400" i="1" dirty="0"/>
                  <a:t>-axis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height of the cylinder (distance)</a:t>
                </a:r>
                <a:endParaRPr sz="2400" dirty="0"/>
              </a:p>
            </p:txBody>
          </p:sp>
        </mc:Choice>
        <mc:Fallback xmlns="">
          <p:sp>
            <p:nvSpPr>
              <p:cNvPr id="81" name="Google Shape;8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1163" y="1344131"/>
                <a:ext cx="3930650" cy="2720611"/>
              </a:xfrm>
              <a:prstGeom prst="rect">
                <a:avLst/>
              </a:prstGeom>
              <a:blipFill>
                <a:blip r:embed="rId3"/>
                <a:stretch>
                  <a:fillRect b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:r>
                  <a:rPr lang="en-US" sz="2400" u="sng" dirty="0"/>
                  <a:t>Spherical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: all points are a fixed distance from the </a:t>
                </a:r>
                <a:r>
                  <a:rPr lang="en-US" sz="2400" i="1" dirty="0"/>
                  <a:t>origin</a:t>
                </a:r>
              </a:p>
              <a:p>
                <a:pPr marL="0" indent="0" algn="ctr">
                  <a:spcAft>
                    <a:spcPts val="1600"/>
                  </a:spcAft>
                  <a:buFont typeface="Cambria Math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: angle between the positive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-axis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D338F72A-351B-494C-BC47-EFB5ACEC5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89" y="1344131"/>
                <a:ext cx="3930650" cy="2720611"/>
              </a:xfrm>
              <a:prstGeom prst="rect">
                <a:avLst/>
              </a:prstGeom>
              <a:blipFill>
                <a:blip r:embed="rId4"/>
                <a:stretch>
                  <a:fillRect b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6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Similarities?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1B679-3269-499F-A11E-EA8739A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4867"/>
            <a:ext cx="4173534" cy="3047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9F27F-EC15-4199-8CB5-3E182AE6F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68" y="1314867"/>
            <a:ext cx="4173534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9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1D8B0-8C51-4DFC-A62E-4A2BB591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4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Similarities.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C4055-5DE1-4777-AFD2-3054F232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5"/>
            <a:ext cx="5418171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E1732-DD8F-43A0-97C5-A6226168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5" y="1314866"/>
            <a:ext cx="5418170" cy="30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1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676750" y="1337175"/>
            <a:ext cx="37905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</a:t>
            </a:r>
            <a:r>
              <a:rPr lang="en" sz="2400" dirty="0">
                <a:solidFill>
                  <a:srgbClr val="ADADAD"/>
                </a:solidFill>
              </a:rPr>
              <a:t>{Cos[t], Sin[t]}</a:t>
            </a:r>
            <a:endParaRPr sz="2400" dirty="0">
              <a:solidFill>
                <a:srgbClr val="ADAD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5BC58-1A2F-4055-B876-0B87EE61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Side View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C11BE-2DF8-4913-8927-AB5297C0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4" y="1314866"/>
            <a:ext cx="5418172" cy="30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5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Trigonometry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03C82-F110-4D59-8CD3-76CDB66C1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16" t="3724" r="26348" b="38680"/>
          <a:stretch/>
        </p:blipFill>
        <p:spPr>
          <a:xfrm>
            <a:off x="311700" y="1152425"/>
            <a:ext cx="2897577" cy="2976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Aft>
                    <a:spcPts val="1600"/>
                  </a:spcAft>
                  <a:buNone/>
                </a:pPr>
                <a:r>
                  <a:rPr lang="en-US" sz="2400" dirty="0"/>
                  <a:t>We want to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(cylindrical params)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E250C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(spherical params):</a:t>
                </a:r>
              </a:p>
              <a:p>
                <a:pPr marL="0" lvl="0" indent="0"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4" name="Google Shape;81;p17">
                <a:extLst>
                  <a:ext uri="{FF2B5EF4-FFF2-40B4-BE49-F238E27FC236}">
                    <a16:creationId xmlns:a16="http://schemas.microsoft.com/office/drawing/2014/main" id="{C139F946-D51D-4CF9-84FE-EA3278CDA36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24111" y="1152425"/>
                <a:ext cx="5308189" cy="1419325"/>
              </a:xfrm>
              <a:prstGeom prst="rect">
                <a:avLst/>
              </a:prstGeom>
              <a:blipFill>
                <a:blip r:embed="rId4"/>
                <a:stretch>
                  <a:fillRect l="-1722" r="-1033" b="-6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Google Shape;81;p17">
                <a:extLst>
                  <a:ext uri="{FF2B5EF4-FFF2-40B4-BE49-F238E27FC236}">
                    <a16:creationId xmlns:a16="http://schemas.microsoft.com/office/drawing/2014/main" id="{8D2AF84D-8A62-404E-8F40-9FFD3CC0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110" y="2569487"/>
                <a:ext cx="2649759" cy="1982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Cambria Math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Cambria Math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Cambria Math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rgbClr val="ADADAD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7" name="Google Shape;81;p17">
                <a:extLst>
                  <a:ext uri="{FF2B5EF4-FFF2-40B4-BE49-F238E27FC236}">
                    <a16:creationId xmlns:a16="http://schemas.microsoft.com/office/drawing/2014/main" id="{8F90437B-E76E-4B9E-8C9C-3EAF066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869" y="2640828"/>
                <a:ext cx="2649759" cy="1982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6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/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Sin[t]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z[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t]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8B40EE-CF13-4938-8016-95C3BDEBA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4" y="1728857"/>
                <a:ext cx="3472714" cy="1951368"/>
              </a:xfrm>
              <a:prstGeom prst="rect">
                <a:avLst/>
              </a:prstGeom>
              <a:blipFill>
                <a:blip r:embed="rId3"/>
                <a:stretch>
                  <a:fillRect l="-3509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/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4A86E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Sin[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Cos[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4D182A-6059-4527-8A26-C6EA741D9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06" y="2052023"/>
                <a:ext cx="2484894" cy="1305037"/>
              </a:xfrm>
              <a:prstGeom prst="rect">
                <a:avLst/>
              </a:prstGeom>
              <a:blipFill>
                <a:blip r:embed="rId4"/>
                <a:stretch>
                  <a:fillRect r="-5147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77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Substitution</a:t>
            </a:r>
            <a:endParaRPr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758F6-C6BA-4E67-904D-BFB1410D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91" y="1212494"/>
            <a:ext cx="6462218" cy="3634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CDF46-D239-4A54-A87C-FE1597AC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2044431" cy="11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Spherical Coordinates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257704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Conceptually—Circular Cross Sections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B40EE-CF13-4938-8016-95C3BDEBA50B}"/>
              </a:ext>
            </a:extLst>
          </p:cNvPr>
          <p:cNvSpPr txBox="1"/>
          <p:nvPr/>
        </p:nvSpPr>
        <p:spPr>
          <a:xfrm>
            <a:off x="2378608" y="1463241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69B09-30F5-4C12-8859-49098FB1B14C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Cos[s]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7E257-47EF-4808-B5B0-06F79A001953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Cos[t]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</a:t>
            </a:r>
            <a:r>
              <a:rPr lang="en-US" sz="32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Sin[t]</a:t>
            </a: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FE2E0-AD19-4569-B308-706641707F1B}"/>
              </a:ext>
            </a:extLst>
          </p:cNvPr>
          <p:cNvSpPr txBox="1"/>
          <p:nvPr/>
        </p:nvSpPr>
        <p:spPr>
          <a:xfrm>
            <a:off x="2378608" y="1463240"/>
            <a:ext cx="4386784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x[r, s, t] = r Cos[t]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y[r, s, t] = r Sin[t] Sin[s]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ADADAD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z[r, s, t] = r Cos[s]</a:t>
            </a:r>
          </a:p>
        </p:txBody>
      </p:sp>
    </p:spTree>
    <p:extLst>
      <p:ext uri="{BB962C8B-B14F-4D97-AF65-F5344CB8AC3E}">
        <p14:creationId xmlns:p14="http://schemas.microsoft.com/office/powerpoint/2010/main" val="32407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5" grpId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610715" y="1441682"/>
            <a:ext cx="4385115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Cos[t]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/>
              <a:t> Sin[t] </a:t>
            </a:r>
            <a:r>
              <a:rPr lang="en-US" sz="3200" dirty="0"/>
              <a:t>Sin[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]</a:t>
            </a:r>
          </a:p>
          <a:p>
            <a:pPr marL="0" lvl="0" indent="0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E250C3"/>
                </a:solidFill>
              </a:rPr>
              <a:t>r</a:t>
            </a:r>
            <a:r>
              <a:rPr lang="en" sz="3200" dirty="0">
                <a:solidFill>
                  <a:srgbClr val="ADADAD"/>
                </a:solidFill>
              </a:rPr>
              <a:t> Cos[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" sz="3200" dirty="0">
                <a:solidFill>
                  <a:srgbClr val="ADADAD"/>
                </a:solidFill>
              </a:rPr>
              <a:t>]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/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E250C3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9EDC2D-4413-4225-9271-694BED3D6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501752"/>
                <a:ext cx="3046885" cy="19800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/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9D2AE-5B7D-4EC8-B0D1-D1C25AB52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511296"/>
                <a:ext cx="247622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8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58230-2960-4B55-B52E-F361CF6D2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1" y="1212494"/>
            <a:ext cx="6462218" cy="3634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CAC107-132F-48FB-A2A3-D1B6598E2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" y="1212494"/>
            <a:ext cx="1068586" cy="9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6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Bounds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sz="3600" dirty="0"/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8E747-66D3-48CF-BFEE-E46D49CA5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2"/>
            <a:ext cx="6462219" cy="3634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CCC1A5-3FD5-4C7B-86E8-31602205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123" y="1302057"/>
            <a:ext cx="864680" cy="7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1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0" name="Google Shape;80;p1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600" dirty="0"/>
                  <a:t> goes from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600" dirty="0"/>
                  <a:t> to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sz="3600" dirty="0"/>
              </a:p>
            </p:txBody>
          </p:sp>
        </mc:Choice>
        <mc:Fallback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 l="-2146" t="-6897" b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A74C7C6-289E-4946-8A70-E71FD2285F00}"/>
              </a:ext>
            </a:extLst>
          </p:cNvPr>
          <p:cNvSpPr/>
          <p:nvPr/>
        </p:nvSpPr>
        <p:spPr>
          <a:xfrm>
            <a:off x="1641915" y="1361588"/>
            <a:ext cx="660771" cy="640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77F2C-31A1-4C9C-A292-84C957B32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890" y="1212491"/>
            <a:ext cx="6462220" cy="3634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DA75B-A307-498E-B5EC-50A45C630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92" y="1278252"/>
            <a:ext cx="883704" cy="8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3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 Math"/>
                <a:ea typeface="Cambria Math"/>
                <a:cs typeface="Cambria Math"/>
                <a:sym typeface="Cambria Math"/>
              </a:rPr>
              <a:t>Recall from Lesson 1...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247000" y="1337175"/>
            <a:ext cx="4650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{x[t], y[t]} = {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</a:t>
            </a:r>
            <a:r>
              <a:rPr lang="en" sz="2400" dirty="0">
                <a:solidFill>
                  <a:srgbClr val="4A86E8"/>
                </a:solidFill>
              </a:rPr>
              <a:t>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A154E-3DC3-4F9F-95BF-360E222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3" y="1977975"/>
            <a:ext cx="5085733" cy="2860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Cos[t]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" sz="2000" dirty="0">
                <a:solidFill>
                  <a:srgbClr val="E250C3"/>
                </a:solidFill>
              </a:rPr>
              <a:t>r</a:t>
            </a:r>
            <a:r>
              <a:rPr lang="en" sz="2000" dirty="0"/>
              <a:t> Sin[t] </a:t>
            </a:r>
            <a:r>
              <a:rPr lang="en-US" sz="2000" dirty="0"/>
              <a:t>Sin[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/>
              <a:t>, </a:t>
            </a:r>
            <a:r>
              <a:rPr lang="en-US" sz="2000" dirty="0">
                <a:solidFill>
                  <a:srgbClr val="E250C3"/>
                </a:solidFill>
              </a:rPr>
              <a:t>r</a:t>
            </a:r>
            <a:r>
              <a:rPr lang="en-US" sz="2000" dirty="0"/>
              <a:t> Cos[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dirty="0"/>
              <a:t>]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" y="1818514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97" y="2335611"/>
                <a:ext cx="4654093" cy="90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>
                    <a:solidFill>
                      <a:srgbClr val="ADADAD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rgbClr val="ADADA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func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rgbClr val="ADADA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solidFill>
                                  <a:srgbClr val="ADADA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5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r>
                                    <a:rPr lang="en-US" sz="1500" i="1">
                                      <a:solidFill>
                                        <a:srgbClr val="ADADA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474232"/>
              </a:xfrm>
              <a:prstGeom prst="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0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36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Adding a Height</a:t>
            </a:r>
            <a:endParaRPr sz="36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424100" y="1337175"/>
            <a:ext cx="62958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{x[s, t], y[s, t], z[s, t]} = {1.5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Cos[t], 1.5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/>
              <a:t>Sin[t],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267AE-BD6E-404B-83A8-B33E65398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1" y="1977975"/>
            <a:ext cx="5085738" cy="2860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Cylindrical Coordinates</a:t>
            </a:r>
            <a:endParaRPr sz="360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3D519-8A21-4468-8755-CF872E56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7" y="2043149"/>
            <a:ext cx="4969866" cy="279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Bounds</a:t>
            </a:r>
            <a:endParaRPr sz="36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116457" y="1441682"/>
            <a:ext cx="3675800" cy="271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/>
              <a:t>x[r,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Cos[t]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y[r, s, t] = </a:t>
            </a:r>
            <a:r>
              <a:rPr lang="en" sz="3200" dirty="0">
                <a:solidFill>
                  <a:srgbClr val="4A86E8"/>
                </a:solidFill>
              </a:rPr>
              <a:t>r</a:t>
            </a:r>
            <a:r>
              <a:rPr lang="en" sz="3200" dirty="0"/>
              <a:t> Sin[t]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>
                <a:solidFill>
                  <a:srgbClr val="ADADAD"/>
                </a:solidFill>
              </a:rPr>
              <a:t>z</a:t>
            </a:r>
            <a:r>
              <a:rPr lang="en" sz="3200" dirty="0">
                <a:solidFill>
                  <a:srgbClr val="ADADAD"/>
                </a:solidFill>
              </a:rPr>
              <a:t>[</a:t>
            </a:r>
            <a:r>
              <a:rPr lang="en-US" sz="3200" dirty="0">
                <a:solidFill>
                  <a:srgbClr val="ADADAD"/>
                </a:solidFill>
              </a:rPr>
              <a:t>r, s, t</a:t>
            </a:r>
            <a:r>
              <a:rPr lang="en" sz="3200" dirty="0">
                <a:solidFill>
                  <a:srgbClr val="ADADAD"/>
                </a:solidFill>
              </a:rPr>
              <a:t>] = </a:t>
            </a:r>
            <a:r>
              <a:rPr lang="en" sz="3200" dirty="0">
                <a:solidFill>
                  <a:srgbClr val="00B050"/>
                </a:solidFill>
              </a:rPr>
              <a:t>s</a:t>
            </a:r>
            <a:endParaRPr lang="e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/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4A86E8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ADADAD"/>
                  </a:solidFill>
                  <a:latin typeface="Cambria Math" panose="02040503050406030204" pitchFamily="18" charset="0"/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ar-AE" sz="3200" dirty="0">
                  <a:solidFill>
                    <a:srgbClr val="ADADAD"/>
                  </a:solidFill>
                </a:endParaRPr>
              </a:p>
              <a:p>
                <a:pPr lvl="0">
                  <a:lnSpc>
                    <a:spcPct val="150000"/>
                  </a:lnSpc>
                  <a:spcAft>
                    <a:spcPts val="1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ar-AE" sz="3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2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32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ar-AE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408B1A7-7BBD-4F57-AD7B-35875AC51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95" y="1501752"/>
                <a:ext cx="3046885" cy="29238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Putting it All Together</a:t>
            </a:r>
            <a:endParaRPr sz="3600"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308795" y="1277387"/>
            <a:ext cx="652640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/>
              <a:t>{x[r, s, t], y[r, s, t], z[r, s, </a:t>
            </a:r>
            <a:r>
              <a:rPr lang="en" sz="2400" dirty="0">
                <a:solidFill>
                  <a:srgbClr val="ADADAD"/>
                </a:solidFill>
              </a:rPr>
              <a:t>t</a:t>
            </a:r>
            <a:r>
              <a:rPr lang="en" sz="2400" dirty="0"/>
              <a:t>]} = {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Cos[t]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4A86E8"/>
                </a:solidFill>
              </a:rPr>
              <a:t>r</a:t>
            </a:r>
            <a:r>
              <a:rPr lang="en" sz="2400" dirty="0"/>
              <a:t> </a:t>
            </a:r>
            <a:r>
              <a:rPr lang="en" sz="2400" dirty="0">
                <a:solidFill>
                  <a:srgbClr val="ADADAD"/>
                </a:solidFill>
              </a:rPr>
              <a:t>Sin[t]</a:t>
            </a:r>
            <a:r>
              <a:rPr lang="en" sz="2400" dirty="0"/>
              <a:t>, </a:t>
            </a:r>
            <a:r>
              <a:rPr lang="en" sz="2400" dirty="0">
                <a:solidFill>
                  <a:srgbClr val="00B050"/>
                </a:solidFill>
              </a:rPr>
              <a:t>s</a:t>
            </a:r>
            <a:r>
              <a:rPr lang="en" sz="2400" dirty="0"/>
              <a:t>}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EBAB-744E-4F60-BE5F-1F1C5AC4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27" y="2043149"/>
            <a:ext cx="5085737" cy="28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27193" y="1198255"/>
            <a:ext cx="8089614" cy="60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{x[r, s, t], y[r, s, t], z[r, s, t]} = {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Cos[t], </a:t>
            </a:r>
            <a:r>
              <a:rPr lang="en" sz="2000" dirty="0">
                <a:solidFill>
                  <a:srgbClr val="4A86E8"/>
                </a:solidFill>
              </a:rPr>
              <a:t>r</a:t>
            </a:r>
            <a:r>
              <a:rPr lang="en" sz="2000" dirty="0"/>
              <a:t> Sin[t], </a:t>
            </a:r>
            <a:r>
              <a:rPr lang="en" sz="2000" dirty="0">
                <a:solidFill>
                  <a:srgbClr val="00B050"/>
                </a:solidFill>
              </a:rPr>
              <a:t>s</a:t>
            </a:r>
            <a:r>
              <a:rPr lang="en" sz="2000" dirty="0">
                <a:solidFill>
                  <a:srgbClr val="ADADAD"/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/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z</m:t>
                                    </m:r>
                                  </m:num>
                                  <m:den>
                                    <m: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FEC58-FE7B-49D5-B801-D9423A51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37" y="1905655"/>
                <a:ext cx="3197063" cy="1936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/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82A9F-D5C2-4077-AFD1-492F250CF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0" y="2418649"/>
                <a:ext cx="3025438" cy="906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/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𝑐𝑜𝑠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ADADA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ADADA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𝑠𝑖𝑛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ADADAD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ADADAD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38304C-DD12-4041-89E0-8D600E49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9948"/>
                <a:ext cx="9144000" cy="605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7" name="Google Shape;87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70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/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ADAD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200" dirty="0">
                  <a:solidFill>
                    <a:srgbClr val="ADADAD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0F5B8-E9CF-48A1-BA6A-87A0F9F7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74" y="2273784"/>
                <a:ext cx="364425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006572"/>
      </p:ext>
    </p:extLst>
  </p:cSld>
  <p:clrMapOvr>
    <a:masterClrMapping/>
  </p:clrMapOvr>
</p:sld>
</file>

<file path=ppt/theme/theme1.xml><?xml version="1.0" encoding="utf-8"?>
<a:theme xmlns:a="http://schemas.openxmlformats.org/drawingml/2006/main" name="Spherical Coordinates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1115</Words>
  <Application>Microsoft Office PowerPoint</Application>
  <PresentationFormat>On-screen Show (16:9)</PresentationFormat>
  <Paragraphs>115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Garamond</vt:lpstr>
      <vt:lpstr>Spherical Coordinates Dark</vt:lpstr>
      <vt:lpstr>Spherical/Cylindrical Coordinates</vt:lpstr>
      <vt:lpstr>Recall from Lesson 1...</vt:lpstr>
      <vt:lpstr>Recall from Lesson 1...</vt:lpstr>
      <vt:lpstr>Adding a Height</vt:lpstr>
      <vt:lpstr>Cylindrical Coordinates</vt:lpstr>
      <vt:lpstr>Bounds</vt:lpstr>
      <vt:lpstr>Putting it All Together</vt:lpstr>
      <vt:lpstr>|V_xyz [r,s,t]|</vt:lpstr>
      <vt:lpstr>〖|V〗_xyz [r,s,t]|</vt:lpstr>
      <vt:lpstr>A Familiar Problem</vt:lpstr>
      <vt:lpstr>A Familiar Problem</vt:lpstr>
      <vt:lpstr>A Familiar Problem</vt:lpstr>
      <vt:lpstr>A Familiar Problem</vt:lpstr>
      <vt:lpstr>Spherical Coordinates</vt:lpstr>
      <vt:lpstr>A Comparison of Variables</vt:lpstr>
      <vt:lpstr>Similarities?</vt:lpstr>
      <vt:lpstr>Similarities</vt:lpstr>
      <vt:lpstr>Similarities.</vt:lpstr>
      <vt:lpstr>Side View</vt:lpstr>
      <vt:lpstr>Side View</vt:lpstr>
      <vt:lpstr>Trigonometry</vt:lpstr>
      <vt:lpstr>Substitution</vt:lpstr>
      <vt:lpstr>Substitution</vt:lpstr>
      <vt:lpstr>Spherical Coordinates</vt:lpstr>
      <vt:lpstr>Conceptually—Circular Cross Sections</vt:lpstr>
      <vt:lpstr>Bounds</vt:lpstr>
      <vt:lpstr>Bounds for s</vt:lpstr>
      <vt:lpstr>Bounds for s</vt:lpstr>
      <vt:lpstr>If s goes from 0 to 2π</vt:lpstr>
      <vt:lpstr>V_xyz [r,s,t]</vt:lpstr>
      <vt:lpstr>V_xyz [r,s,t]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Spherical/Cylindrical Coordinates</dc:title>
  <cp:lastModifiedBy>Ethan</cp:lastModifiedBy>
  <cp:revision>176</cp:revision>
  <dcterms:modified xsi:type="dcterms:W3CDTF">2020-03-01T21:11:01Z</dcterms:modified>
</cp:coreProperties>
</file>